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j/R3lLMGWCoYHT5/uzvHxVjpzK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E0A7A8-0D18-4C63-AE0A-673D3762D76B}">
  <a:tblStyle styleId="{BBE0A7A8-0D18-4C63-AE0A-673D3762D7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ceede6889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8ceede688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df99843a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df99843a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df99843aa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df99843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df99843aa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df99843a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df99843a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df99843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df99843a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df99843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df99843aa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df99843a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df99843aa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df99843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df99843a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df99843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6ba3c18f7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6ba3c18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d2dce496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8d2dce49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ceede688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8ceede68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ceede688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8ceede68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6ba3c18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6ba3c18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2dce496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8d2dce4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ceede6889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8ceede688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6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6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5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17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19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19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19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19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19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20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20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20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20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20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8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9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9" name="Google Shape;129;p9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0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6" name="Google Shape;136;p10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8" name="Google Shape;138;p10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4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5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" name="Google Shape;20;p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" name="Google Shape;21;p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hyperlink" Target="https://www.vice.com/en_uk/article/9anb8y/brooklyn-ballet-kicks-off-tonight-with-wearable-enhanced-techno-tutu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vimeo.com/445418393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3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Classifying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Small Ballet jumps with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235" name="Google Shape;235;p1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sz="2300"/>
              <a:t>ANA BOBURG NYSTEDT</a:t>
            </a:r>
            <a:endParaRPr sz="23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sz="2300"/>
              <a:t>ALLYSON BIERYLA</a:t>
            </a:r>
            <a:endParaRPr sz="23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t/>
            </a:r>
            <a:endParaRPr/>
          </a:p>
        </p:txBody>
      </p:sp>
      <p:sp>
        <p:nvSpPr>
          <p:cNvPr id="236" name="Google Shape;236;p1"/>
          <p:cNvSpPr txBox="1"/>
          <p:nvPr/>
        </p:nvSpPr>
        <p:spPr>
          <a:xfrm>
            <a:off x="3225675" y="5751800"/>
            <a:ext cx="5940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Harvard Extension School </a:t>
            </a:r>
            <a:endParaRPr sz="1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DGMD-14</a:t>
            </a:r>
            <a:endParaRPr sz="1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ceede6889_1_30"/>
          <p:cNvSpPr txBox="1"/>
          <p:nvPr>
            <p:ph idx="1" type="body"/>
          </p:nvPr>
        </p:nvSpPr>
        <p:spPr>
          <a:xfrm>
            <a:off x="1017280" y="1517329"/>
            <a:ext cx="5616000" cy="2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Gyro- Full scale 500? (+/-.5 dps?  )</a:t>
            </a:r>
            <a:endParaRPr/>
          </a:p>
        </p:txBody>
      </p:sp>
      <p:sp>
        <p:nvSpPr>
          <p:cNvPr id="323" name="Google Shape;323;g8ceede6889_1_30"/>
          <p:cNvSpPr txBox="1"/>
          <p:nvPr/>
        </p:nvSpPr>
        <p:spPr>
          <a:xfrm>
            <a:off x="886150" y="500875"/>
            <a:ext cx="7397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Visualizing Gyroscope Data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4" name="Google Shape;324;g8ceede6889_1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275" y="2995875"/>
            <a:ext cx="5117400" cy="322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8ceede6889_1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7288" y="657050"/>
            <a:ext cx="4572391" cy="28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8ceede6889_1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1063" y="3549675"/>
            <a:ext cx="4504850" cy="31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df99843aa_0_22"/>
          <p:cNvSpPr txBox="1"/>
          <p:nvPr>
            <p:ph type="title"/>
          </p:nvPr>
        </p:nvSpPr>
        <p:spPr>
          <a:xfrm>
            <a:off x="1212413" y="3067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Visualizing the FEATURES </a:t>
            </a:r>
            <a:endParaRPr/>
          </a:p>
        </p:txBody>
      </p:sp>
      <p:pic>
        <p:nvPicPr>
          <p:cNvPr id="332" name="Google Shape;332;g8df99843a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00" y="1674375"/>
            <a:ext cx="5099175" cy="3852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8df99843aa_0_22"/>
          <p:cNvSpPr txBox="1"/>
          <p:nvPr/>
        </p:nvSpPr>
        <p:spPr>
          <a:xfrm>
            <a:off x="1962050" y="5701100"/>
            <a:ext cx="2727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ACCEL FEATURES</a:t>
            </a:r>
            <a:endParaRPr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4" name="Google Shape;334;g8df99843aa_0_22"/>
          <p:cNvSpPr txBox="1"/>
          <p:nvPr/>
        </p:nvSpPr>
        <p:spPr>
          <a:xfrm>
            <a:off x="7260275" y="5701100"/>
            <a:ext cx="2727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GYRO</a:t>
            </a:r>
            <a:r>
              <a:rPr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FEATURES</a:t>
            </a:r>
            <a:endParaRPr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5" name="Google Shape;335;g8df99843aa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75" y="1674375"/>
            <a:ext cx="5295447" cy="38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"/>
          <p:cNvSpPr txBox="1"/>
          <p:nvPr>
            <p:ph type="title"/>
          </p:nvPr>
        </p:nvSpPr>
        <p:spPr>
          <a:xfrm>
            <a:off x="1143000" y="211293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Machine Learning Model - training set</a:t>
            </a:r>
            <a:endParaRPr/>
          </a:p>
        </p:txBody>
      </p:sp>
      <p:sp>
        <p:nvSpPr>
          <p:cNvPr id="341" name="Google Shape;341;p4"/>
          <p:cNvSpPr txBox="1"/>
          <p:nvPr>
            <p:ph idx="1" type="body"/>
          </p:nvPr>
        </p:nvSpPr>
        <p:spPr>
          <a:xfrm>
            <a:off x="1143000" y="10975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TRAINING data</a:t>
            </a:r>
            <a:endParaRPr/>
          </a:p>
          <a:p>
            <a:pPr indent="-3714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Extracted FEATURES from acceleration datasets [Mean (Acc_Z) and Std (Acc_Z)]</a:t>
            </a:r>
            <a:endParaRPr/>
          </a:p>
          <a:p>
            <a:pPr indent="-3714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40 individual jumps for each type were available to train the model </a:t>
            </a:r>
            <a:endParaRPr/>
          </a:p>
          <a:p>
            <a:pPr indent="-3714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Visually inspected each training dataset to look for bad data (removed 1 jump from each training set due to noisy data or bad jump timing (i.e. half a jump))</a:t>
            </a:r>
            <a:endParaRPr/>
          </a:p>
          <a:p>
            <a:pPr indent="-371475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Ultimately used 39 individual jumps of each jump type to train the models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Trained 3 SVM.SVC  models to classify the jumps using different kernels: </a:t>
            </a:r>
            <a:endParaRPr/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LINEAR</a:t>
            </a:r>
            <a:endParaRPr/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 RBF (C=1, gamma=0.001)</a:t>
            </a:r>
            <a:endParaRPr/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POLYNOMIAL- degree 2 (C=1, gamma=auto)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df99843aa_0_43"/>
          <p:cNvSpPr txBox="1"/>
          <p:nvPr>
            <p:ph type="title"/>
          </p:nvPr>
        </p:nvSpPr>
        <p:spPr>
          <a:xfrm>
            <a:off x="1141388" y="198943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Machine Learning Model - test datasets</a:t>
            </a:r>
            <a:endParaRPr/>
          </a:p>
        </p:txBody>
      </p:sp>
      <p:sp>
        <p:nvSpPr>
          <p:cNvPr id="347" name="Google Shape;347;g8df99843aa_0_43"/>
          <p:cNvSpPr txBox="1"/>
          <p:nvPr>
            <p:ph idx="1" type="body"/>
          </p:nvPr>
        </p:nvSpPr>
        <p:spPr>
          <a:xfrm>
            <a:off x="1143012" y="180523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Intermediate Dancer (same person who provided the training data)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Glissade - 10 jumps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Pas-de-chat - 10 jumps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Jete - 13 jumps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Beginner Dancer (beginning skill-level dancer)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Glissade - 10 jumps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Pas-de-chat - 10 jumps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Jete - 11 jumps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df99843aa_0_4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FLOW CHART</a:t>
            </a:r>
            <a:endParaRPr/>
          </a:p>
        </p:txBody>
      </p:sp>
      <p:sp>
        <p:nvSpPr>
          <p:cNvPr id="353" name="Google Shape;353;g8df99843aa_0_48"/>
          <p:cNvSpPr/>
          <p:nvPr/>
        </p:nvSpPr>
        <p:spPr>
          <a:xfrm>
            <a:off x="815975" y="1875700"/>
            <a:ext cx="1382100" cy="331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DATA</a:t>
            </a:r>
            <a:r>
              <a:rPr b="1" lang="en-US" sz="1700"/>
              <a:t> Collection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Accel.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Gyro.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Magnet.</a:t>
            </a:r>
            <a:endParaRPr sz="1900"/>
          </a:p>
        </p:txBody>
      </p:sp>
      <p:sp>
        <p:nvSpPr>
          <p:cNvPr id="354" name="Google Shape;354;g8df99843aa_0_48"/>
          <p:cNvSpPr/>
          <p:nvPr/>
        </p:nvSpPr>
        <p:spPr>
          <a:xfrm>
            <a:off x="5713500" y="2923825"/>
            <a:ext cx="1764600" cy="1478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FEATURE Extraction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Mean_Z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Std_Z</a:t>
            </a:r>
            <a:endParaRPr/>
          </a:p>
        </p:txBody>
      </p:sp>
      <p:sp>
        <p:nvSpPr>
          <p:cNvPr id="355" name="Google Shape;355;g8df99843aa_0_48"/>
          <p:cNvSpPr/>
          <p:nvPr/>
        </p:nvSpPr>
        <p:spPr>
          <a:xfrm>
            <a:off x="5034775" y="3367088"/>
            <a:ext cx="5184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8df99843aa_0_48"/>
          <p:cNvSpPr/>
          <p:nvPr/>
        </p:nvSpPr>
        <p:spPr>
          <a:xfrm>
            <a:off x="8033400" y="2589600"/>
            <a:ext cx="3899475" cy="2147175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SVM Model C</a:t>
            </a:r>
            <a:r>
              <a:rPr b="1" lang="en-US" sz="1800"/>
              <a:t>lassification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Linear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POLY (degree 2)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RBF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57" name="Google Shape;357;g8df99843aa_0_48"/>
          <p:cNvSpPr/>
          <p:nvPr/>
        </p:nvSpPr>
        <p:spPr>
          <a:xfrm>
            <a:off x="7692163" y="3367088"/>
            <a:ext cx="5184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df99843aa_0_48"/>
          <p:cNvSpPr/>
          <p:nvPr/>
        </p:nvSpPr>
        <p:spPr>
          <a:xfrm>
            <a:off x="2308388" y="3367075"/>
            <a:ext cx="5184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8df99843aa_0_48"/>
          <p:cNvSpPr/>
          <p:nvPr/>
        </p:nvSpPr>
        <p:spPr>
          <a:xfrm>
            <a:off x="2937113" y="2847625"/>
            <a:ext cx="1912200" cy="16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DATA CLEANING</a:t>
            </a:r>
            <a:endParaRPr b="1"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df99843aa_0_32"/>
          <p:cNvSpPr txBox="1"/>
          <p:nvPr>
            <p:ph type="title"/>
          </p:nvPr>
        </p:nvSpPr>
        <p:spPr>
          <a:xfrm>
            <a:off x="3549288" y="1357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Visualizing the MODELS</a:t>
            </a:r>
            <a:endParaRPr/>
          </a:p>
        </p:txBody>
      </p:sp>
      <p:pic>
        <p:nvPicPr>
          <p:cNvPr id="365" name="Google Shape;365;g8df99843a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925" y="199650"/>
            <a:ext cx="4207976" cy="32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8df99843aa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776" y="1680443"/>
            <a:ext cx="6358825" cy="461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8df99843aa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925" y="3601800"/>
            <a:ext cx="4207975" cy="301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df99843aa_0_9"/>
          <p:cNvSpPr txBox="1"/>
          <p:nvPr>
            <p:ph type="title"/>
          </p:nvPr>
        </p:nvSpPr>
        <p:spPr>
          <a:xfrm>
            <a:off x="1141413" y="16843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- Jete dataset 1 	</a:t>
            </a:r>
            <a:endParaRPr/>
          </a:p>
        </p:txBody>
      </p:sp>
      <p:graphicFrame>
        <p:nvGraphicFramePr>
          <p:cNvPr id="373" name="Google Shape;373;g8df99843aa_0_9"/>
          <p:cNvGraphicFramePr/>
          <p:nvPr/>
        </p:nvGraphicFramePr>
        <p:xfrm>
          <a:off x="950925" y="149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{BBE0A7A8-0D18-4C63-AE0A-673D3762D76B}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LINEAR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POLY degree 2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RBF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Glissade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10/10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Glissade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6/10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Pas-de-chat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9/10 jumps -- 90%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10/10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Pas-de-chat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3/10 jumps --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 30%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Jete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5/13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38%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7/13 jumps -- 54% (test 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4/13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31%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1/13 jumps -- 8% (test 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4/13 jumps 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31%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6/13 jumps -- 46% (test 2)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Jete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82%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64%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71%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4" name="Google Shape;374;g8df99843aa_0_9"/>
          <p:cNvSpPr txBox="1"/>
          <p:nvPr/>
        </p:nvSpPr>
        <p:spPr>
          <a:xfrm>
            <a:off x="1470775" y="5112250"/>
            <a:ext cx="100218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Accuracy table for SVM models using Acceleration features (Mean_Z and Std_Z)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375" name="Google Shape;375;g8df99843aa_0_9"/>
          <p:cNvGraphicFramePr/>
          <p:nvPr/>
        </p:nvGraphicFramePr>
        <p:xfrm>
          <a:off x="1063575" y="580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{BBE0A7A8-0D18-4C63-AE0A-673D3762D76B}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Total Accuracy  Intermediate dancer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67%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70%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64%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df99843aa_0_74"/>
          <p:cNvSpPr txBox="1"/>
          <p:nvPr>
            <p:ph type="title"/>
          </p:nvPr>
        </p:nvSpPr>
        <p:spPr>
          <a:xfrm>
            <a:off x="3549288" y="1357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Visualizing the MODELS 2</a:t>
            </a:r>
            <a:endParaRPr/>
          </a:p>
        </p:txBody>
      </p:sp>
      <p:pic>
        <p:nvPicPr>
          <p:cNvPr id="381" name="Google Shape;381;g8df99843aa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925" y="1856325"/>
            <a:ext cx="6153701" cy="40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8df99843aa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0" y="135725"/>
            <a:ext cx="4128700" cy="33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8df99843aa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00" y="3674275"/>
            <a:ext cx="4631199" cy="30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df99843aa_0_65"/>
          <p:cNvSpPr txBox="1"/>
          <p:nvPr>
            <p:ph type="title"/>
          </p:nvPr>
        </p:nvSpPr>
        <p:spPr>
          <a:xfrm>
            <a:off x="1141413" y="16843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- Jete dataset 2 	</a:t>
            </a:r>
            <a:endParaRPr/>
          </a:p>
        </p:txBody>
      </p:sp>
      <p:graphicFrame>
        <p:nvGraphicFramePr>
          <p:cNvPr id="389" name="Google Shape;389;g8df99843aa_0_65"/>
          <p:cNvGraphicFramePr/>
          <p:nvPr/>
        </p:nvGraphicFramePr>
        <p:xfrm>
          <a:off x="950925" y="149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{BBE0A7A8-0D18-4C63-AE0A-673D3762D76B}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LINEAR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POLY degree 2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434343"/>
                          </a:solidFill>
                        </a:rPr>
                        <a:t>RBF</a:t>
                      </a:r>
                      <a:endParaRPr b="1" sz="17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Glissade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10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 10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10/10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100%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Glissade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8/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Pas-de-chat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6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6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-- 70%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9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Pas-de-chat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 20%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40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0%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Jete (intermediate)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/10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5/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10 jumps 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50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434343"/>
                          </a:solidFill>
                        </a:rPr>
                        <a:t>Jete (beginner)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9/11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82%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8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73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/11 jumps -- 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36</a:t>
                      </a: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0" name="Google Shape;390;g8df99843aa_0_65"/>
          <p:cNvSpPr txBox="1"/>
          <p:nvPr/>
        </p:nvSpPr>
        <p:spPr>
          <a:xfrm>
            <a:off x="1421425" y="5169425"/>
            <a:ext cx="100218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Accuracy table for SVM models using Acceleration features (Mean_Z and Std_Z)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391" name="Google Shape;391;g8df99843aa_0_65"/>
          <p:cNvGraphicFramePr/>
          <p:nvPr/>
        </p:nvGraphicFramePr>
        <p:xfrm>
          <a:off x="1063575" y="580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{BBE0A7A8-0D18-4C63-AE0A-673D3762D76B}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Total Accuracy  Intermediate dancer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70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80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77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%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df99843aa_1_0"/>
          <p:cNvSpPr txBox="1"/>
          <p:nvPr>
            <p:ph type="title"/>
          </p:nvPr>
        </p:nvSpPr>
        <p:spPr>
          <a:xfrm>
            <a:off x="1141394" y="683075"/>
            <a:ext cx="51519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Applications </a:t>
            </a:r>
            <a:endParaRPr/>
          </a:p>
        </p:txBody>
      </p:sp>
      <p:sp>
        <p:nvSpPr>
          <p:cNvPr id="397" name="Google Shape;397;g8df99843aa_1_0"/>
          <p:cNvSpPr txBox="1"/>
          <p:nvPr>
            <p:ph idx="1" type="body"/>
          </p:nvPr>
        </p:nvSpPr>
        <p:spPr>
          <a:xfrm>
            <a:off x="1141400" y="2226825"/>
            <a:ext cx="5877900" cy="39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To practice specific ballet moves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Ballet competitions (stats of specific moves or jumps)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Figure skating competitions (stats of specific jumps)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Choreograph lights to ballet steps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Document a choreography</a:t>
            </a:r>
            <a:endParaRPr/>
          </a:p>
        </p:txBody>
      </p:sp>
      <p:pic>
        <p:nvPicPr>
          <p:cNvPr id="398" name="Google Shape;398;g8df99843a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924" y="3243425"/>
            <a:ext cx="4126750" cy="308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8df99843a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925" y="326343"/>
            <a:ext cx="4213551" cy="291708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8df99843aa_1_0"/>
          <p:cNvSpPr txBox="1"/>
          <p:nvPr/>
        </p:nvSpPr>
        <p:spPr>
          <a:xfrm>
            <a:off x="1242500" y="6325500"/>
            <a:ext cx="9585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https://www.vice.com/en_uk/article/9anb8y/brooklyn-ballet-kicks-off-tonight-with-wearable-enhanced-techno-tutus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6ba3c18f7_0_9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Video</a:t>
            </a:r>
            <a:endParaRPr/>
          </a:p>
        </p:txBody>
      </p:sp>
      <p:sp>
        <p:nvSpPr>
          <p:cNvPr id="242" name="Google Shape;242;g86ba3c18f7_0_9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d2dce4963_0_5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Improvements</a:t>
            </a:r>
            <a:endParaRPr/>
          </a:p>
        </p:txBody>
      </p:sp>
      <p:sp>
        <p:nvSpPr>
          <p:cNvPr id="406" name="Google Shape;406;g8d2dce4963_0_5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Increase FS of the accelerometer to 4G because our data saturates at 2G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Add additional features to try to better train the model </a:t>
            </a:r>
            <a:endParaRPr/>
          </a:p>
          <a:p>
            <a:pPr indent="-1809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Collect more data to train the model and use multiple dancers to train the model</a:t>
            </a:r>
            <a:endParaRPr/>
          </a:p>
          <a:p>
            <a:pPr indent="-1809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 Collecting data with the sensor on the foot instead of the ankle</a:t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Collecting data with at least 2 sensors  (one on each foot)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PROTOTYPE 1</a:t>
            </a:r>
            <a:endParaRPr/>
          </a:p>
        </p:txBody>
      </p:sp>
      <p:sp>
        <p:nvSpPr>
          <p:cNvPr id="248" name="Google Shape;248;p2"/>
          <p:cNvSpPr txBox="1"/>
          <p:nvPr/>
        </p:nvSpPr>
        <p:spPr>
          <a:xfrm>
            <a:off x="1394871" y="1984035"/>
            <a:ext cx="44454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Secured and tested sensor on ankle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Took test images using 3 AAA battery pack, but found it to be too big</a:t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9" name="Google Shape;2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833751" y="3698875"/>
            <a:ext cx="3842174" cy="28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766426" y="618526"/>
            <a:ext cx="3838499" cy="287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ceede6889_0_2"/>
          <p:cNvSpPr txBox="1"/>
          <p:nvPr>
            <p:ph type="title"/>
          </p:nvPr>
        </p:nvSpPr>
        <p:spPr>
          <a:xfrm>
            <a:off x="1780788" y="319443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FINAL PROTOTYPE</a:t>
            </a:r>
            <a:endParaRPr/>
          </a:p>
        </p:txBody>
      </p:sp>
      <p:sp>
        <p:nvSpPr>
          <p:cNvPr id="256" name="Google Shape;256;g8ceede6889_0_2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pic>
        <p:nvPicPr>
          <p:cNvPr id="257" name="Google Shape;257;g8ceede6889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6025" y="3290500"/>
            <a:ext cx="4901226" cy="32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8ceede6889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325" y="195250"/>
            <a:ext cx="3979298" cy="287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8ceede6889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1925" y="2179475"/>
            <a:ext cx="5461150" cy="4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8ceede6889_0_2"/>
          <p:cNvSpPr txBox="1"/>
          <p:nvPr/>
        </p:nvSpPr>
        <p:spPr>
          <a:xfrm>
            <a:off x="1065000" y="1307050"/>
            <a:ext cx="5131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Char char="•"/>
            </a:pPr>
            <a:r>
              <a:rPr lang="en-US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Final design uses a Lithium Ion battery (3.7V 500 mAh with power boost) -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8ceede688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600" y="671525"/>
            <a:ext cx="2684976" cy="17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8ceede6889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8675" y="4311000"/>
            <a:ext cx="1472775" cy="8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8ceede6889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1725" y="1622425"/>
            <a:ext cx="702177" cy="53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g8ceede6889_1_0"/>
          <p:cNvCxnSpPr/>
          <p:nvPr/>
        </p:nvCxnSpPr>
        <p:spPr>
          <a:xfrm flipH="1" rot="10800000">
            <a:off x="8509500" y="2452825"/>
            <a:ext cx="752700" cy="1296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9" name="Google Shape;269;g8ceede6889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8588" y="3115050"/>
            <a:ext cx="25146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8ceede6889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6600" y="102900"/>
            <a:ext cx="1485900" cy="224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g8ceede6889_1_0"/>
          <p:cNvCxnSpPr/>
          <p:nvPr/>
        </p:nvCxnSpPr>
        <p:spPr>
          <a:xfrm flipH="1" rot="5999770">
            <a:off x="6273694" y="2593910"/>
            <a:ext cx="1095734" cy="1285473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g8ceede6889_1_0"/>
          <p:cNvSpPr txBox="1"/>
          <p:nvPr/>
        </p:nvSpPr>
        <p:spPr>
          <a:xfrm>
            <a:off x="6999563" y="2834575"/>
            <a:ext cx="1781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 Sensor BLE iPhone app</a:t>
            </a:r>
            <a:endParaRPr b="1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g8ceede6889_1_0"/>
          <p:cNvSpPr txBox="1"/>
          <p:nvPr/>
        </p:nvSpPr>
        <p:spPr>
          <a:xfrm>
            <a:off x="1125350" y="138725"/>
            <a:ext cx="1781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 Sensor</a:t>
            </a:r>
            <a:r>
              <a:rPr b="1" i="0" lang="en-US" sz="1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g8ceede6889_1_0"/>
          <p:cNvSpPr txBox="1"/>
          <p:nvPr/>
        </p:nvSpPr>
        <p:spPr>
          <a:xfrm>
            <a:off x="1125350" y="2453450"/>
            <a:ext cx="1781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endParaRPr b="1" i="0" sz="3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5" name="Google Shape;275;g8ceede6889_1_0"/>
          <p:cNvCxnSpPr/>
          <p:nvPr/>
        </p:nvCxnSpPr>
        <p:spPr>
          <a:xfrm flipH="1" rot="10500348">
            <a:off x="4836457" y="2688431"/>
            <a:ext cx="1095860" cy="128528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6" name="Google Shape;276;g8ceede6889_1_0"/>
          <p:cNvSpPr txBox="1"/>
          <p:nvPr/>
        </p:nvSpPr>
        <p:spPr>
          <a:xfrm>
            <a:off x="7495550" y="509425"/>
            <a:ext cx="3294000" cy="804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System Setup</a:t>
            </a:r>
            <a:endParaRPr b="1" i="0" sz="3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3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7" name="Google Shape;277;g8ceede6889_1_0"/>
          <p:cNvCxnSpPr/>
          <p:nvPr/>
        </p:nvCxnSpPr>
        <p:spPr>
          <a:xfrm flipH="1" rot="-4500539">
            <a:off x="3507037" y="2687995"/>
            <a:ext cx="1096001" cy="1285789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8" name="Google Shape;278;g8ceede6889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9538" y="3597468"/>
            <a:ext cx="1364476" cy="295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8ceede6889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86175" y="509425"/>
            <a:ext cx="1013400" cy="219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8ceede6889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05399" y="5053401"/>
            <a:ext cx="1364475" cy="13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8ceede6889_1_0"/>
          <p:cNvSpPr txBox="1"/>
          <p:nvPr/>
        </p:nvSpPr>
        <p:spPr>
          <a:xfrm>
            <a:off x="9119955" y="4018975"/>
            <a:ext cx="2514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b="1"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Machine Learning Models</a:t>
            </a:r>
            <a:endParaRPr b="1"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2" name="Google Shape;282;g8ceede6889_1_0"/>
          <p:cNvCxnSpPr/>
          <p:nvPr/>
        </p:nvCxnSpPr>
        <p:spPr>
          <a:xfrm flipH="1" rot="-3001667">
            <a:off x="9635268" y="2439198"/>
            <a:ext cx="752783" cy="1296188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86ba3c18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800" y="1395825"/>
            <a:ext cx="3660953" cy="488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86ba3c18f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425" y="1532975"/>
            <a:ext cx="2524825" cy="444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86ba3c18f7_0_0"/>
          <p:cNvSpPr txBox="1"/>
          <p:nvPr/>
        </p:nvSpPr>
        <p:spPr>
          <a:xfrm>
            <a:off x="2066150" y="484100"/>
            <a:ext cx="3405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r>
              <a:rPr b="1" lang="en-US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lash the SensorTile with data collection program</a:t>
            </a:r>
            <a:endParaRPr b="1" sz="2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0" name="Google Shape;290;g86ba3c18f7_0_0"/>
          <p:cNvSpPr txBox="1"/>
          <p:nvPr/>
        </p:nvSpPr>
        <p:spPr>
          <a:xfrm>
            <a:off x="7571550" y="484100"/>
            <a:ext cx="2291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Start Data Collection</a:t>
            </a:r>
            <a:endParaRPr b="1"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296" name="Google Shape;296;p3"/>
          <p:cNvSpPr txBox="1"/>
          <p:nvPr>
            <p:ph idx="1" type="body"/>
          </p:nvPr>
        </p:nvSpPr>
        <p:spPr>
          <a:xfrm>
            <a:off x="1054450" y="1363922"/>
            <a:ext cx="9906000" cy="4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Collected data using ST Sensor BLE and the SensorTile (Accelerometer, Gyro and Magnetometer) of three types of ballet jumps  (jete, pas-de-chat and glissade) 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3 datasets (~</a:t>
            </a:r>
            <a:r>
              <a:rPr lang="en-US"/>
              <a:t>50 repetitions for each type of jump) </a:t>
            </a:r>
            <a:r>
              <a:rPr lang="en-US"/>
              <a:t>from an intermediate skill-level dancer 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Divided the datasets - 40 jumps for training, and remaining jumps (~10-13) for testing of each type of jump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Additionally, we collected data (~10 repetitions for each type of jump) from a beginner skill-level dancer to further test the models</a:t>
            </a:r>
            <a:endParaRPr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d2dce4963_0_0"/>
          <p:cNvSpPr txBox="1"/>
          <p:nvPr>
            <p:ph type="title"/>
          </p:nvPr>
        </p:nvSpPr>
        <p:spPr>
          <a:xfrm>
            <a:off x="1440463" y="72193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Software	</a:t>
            </a:r>
            <a:endParaRPr/>
          </a:p>
        </p:txBody>
      </p:sp>
      <p:sp>
        <p:nvSpPr>
          <p:cNvPr id="302" name="Google Shape;302;g8d2dce4963_0_0"/>
          <p:cNvSpPr txBox="1"/>
          <p:nvPr>
            <p:ph idx="1" type="body"/>
          </p:nvPr>
        </p:nvSpPr>
        <p:spPr>
          <a:xfrm>
            <a:off x="904199" y="1070275"/>
            <a:ext cx="5541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Python was used to visualize and summarize the Acceleration and Gyroscope components of the jumps to determine what features best summarize the data for training the SVM model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03" name="Google Shape;303;g8d2dce496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475" y="3572450"/>
            <a:ext cx="4029851" cy="23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8d2dce496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238" y="3984062"/>
            <a:ext cx="4133749" cy="24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8d2dce496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173" y="732200"/>
            <a:ext cx="4189876" cy="24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8d2dce4963_0_0"/>
          <p:cNvSpPr txBox="1"/>
          <p:nvPr/>
        </p:nvSpPr>
        <p:spPr>
          <a:xfrm>
            <a:off x="8209000" y="3363225"/>
            <a:ext cx="5940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Jete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7" name="Google Shape;307;g8d2dce4963_0_0"/>
          <p:cNvSpPr txBox="1"/>
          <p:nvPr/>
        </p:nvSpPr>
        <p:spPr>
          <a:xfrm>
            <a:off x="7680725" y="0"/>
            <a:ext cx="5940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Glissade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8" name="Google Shape;308;g8d2dce4963_0_0"/>
          <p:cNvSpPr txBox="1"/>
          <p:nvPr/>
        </p:nvSpPr>
        <p:spPr>
          <a:xfrm>
            <a:off x="2144950" y="6072200"/>
            <a:ext cx="5940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Pas-de-chat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ceede6889_1_21"/>
          <p:cNvSpPr txBox="1"/>
          <p:nvPr>
            <p:ph idx="1" type="body"/>
          </p:nvPr>
        </p:nvSpPr>
        <p:spPr>
          <a:xfrm>
            <a:off x="1009925" y="1363975"/>
            <a:ext cx="60234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rPr lang="en-US" sz="2000"/>
              <a:t>100 Hz- Sampling rate (10 ms)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rPr lang="en-US" sz="2000"/>
              <a:t>Acc - Full scale +/- 2G (it may have been better to increase it to 4G)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pic>
        <p:nvPicPr>
          <p:cNvPr id="314" name="Google Shape;314;g8ceede6889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00" y="3083150"/>
            <a:ext cx="5154850" cy="33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8ceede6889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7575" y="695575"/>
            <a:ext cx="4600375" cy="28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8ceede6889_1_21"/>
          <p:cNvSpPr txBox="1"/>
          <p:nvPr/>
        </p:nvSpPr>
        <p:spPr>
          <a:xfrm>
            <a:off x="886150" y="500875"/>
            <a:ext cx="7397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Visualizing Acceleration Data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7" name="Google Shape;317;g8ceede6889_1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2827" y="3739175"/>
            <a:ext cx="4701323" cy="29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2020-07-20T23:11:34Z</dcterms:created>
  <dc:creator>Allyson Bieryla</dc:creator>
</cp:coreProperties>
</file>